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Thin"/>
      <p:regular r:id="rId34"/>
      <p:bold r:id="rId35"/>
      <p:italic r:id="rId36"/>
      <p:boldItalic r:id="rId37"/>
    </p:embeddedFont>
    <p:embeddedFont>
      <p:font typeface="Roboto Black"/>
      <p:bold r:id="rId38"/>
      <p:boldItalic r:id="rId39"/>
    </p:embeddedFont>
    <p:embeddedFont>
      <p:font typeface="Roboto Medium"/>
      <p:regular r:id="rId40"/>
      <p:bold r:id="rId41"/>
      <p:italic r:id="rId42"/>
      <p:boldItalic r:id="rId43"/>
    </p:embeddedFont>
    <p:embeddedFont>
      <p:font typeface="Roboto"/>
      <p:regular r:id="rId44"/>
      <p:bold r:id="rId45"/>
      <p:italic r:id="rId46"/>
      <p:boldItalic r:id="rId47"/>
    </p:embeddedFont>
    <p:embeddedFont>
      <p:font typeface="Roboto 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CFADE5-D037-4FC6-AB7F-774A8DBC68F1}">
  <a:tblStyle styleId="{CDCFADE5-D037-4FC6-AB7F-774A8DBC68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Roboto-regular.fntdata"/><Relationship Id="rId43" Type="http://schemas.openxmlformats.org/officeDocument/2006/relationships/font" Target="fonts/RobotoMedium-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regular.fntdata"/><Relationship Id="rId47" Type="http://schemas.openxmlformats.org/officeDocument/2006/relationships/font" Target="fonts/Roboto-boldItalic.fntdata"/><Relationship Id="rId49" Type="http://schemas.openxmlformats.org/officeDocument/2006/relationships/font" Target="fonts/Roboto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Thin-bold.fntdata"/><Relationship Id="rId34" Type="http://schemas.openxmlformats.org/officeDocument/2006/relationships/font" Target="fonts/RobotoThin-regular.fntdata"/><Relationship Id="rId37" Type="http://schemas.openxmlformats.org/officeDocument/2006/relationships/font" Target="fonts/RobotoThin-boldItalic.fntdata"/><Relationship Id="rId36" Type="http://schemas.openxmlformats.org/officeDocument/2006/relationships/font" Target="fonts/RobotoThin-italic.fntdata"/><Relationship Id="rId39" Type="http://schemas.openxmlformats.org/officeDocument/2006/relationships/font" Target="fonts/RobotoBlack-boldItalic.fntdata"/><Relationship Id="rId38" Type="http://schemas.openxmlformats.org/officeDocument/2006/relationships/font" Target="fonts/RobotoBlack-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Light-boldItalic.fntdata"/><Relationship Id="rId50" Type="http://schemas.openxmlformats.org/officeDocument/2006/relationships/font" Target="fonts/Roboto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17ac6949b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17ac6949b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17ac6949b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17ac6949b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17ac6949b2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17ac6949b2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17ac6949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17ac6949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17ac6949b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17ac6949b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1.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43.png"/><Relationship Id="rId6"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8.png"/><Relationship Id="rId4"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39.png"/><Relationship Id="rId6" Type="http://schemas.openxmlformats.org/officeDocument/2006/relationships/image" Target="../media/image5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54.png"/><Relationship Id="rId6" Type="http://schemas.openxmlformats.org/officeDocument/2006/relationships/image" Target="../media/image58.png"/><Relationship Id="rId7" Type="http://schemas.openxmlformats.org/officeDocument/2006/relationships/image" Target="../media/image5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59.png"/><Relationship Id="rId7" Type="http://schemas.openxmlformats.org/officeDocument/2006/relationships/image" Target="../media/image6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69.png"/><Relationship Id="rId4" Type="http://schemas.openxmlformats.org/officeDocument/2006/relationships/image" Target="../media/image83.png"/><Relationship Id="rId5" Type="http://schemas.openxmlformats.org/officeDocument/2006/relationships/image" Target="../media/image6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7.png"/><Relationship Id="rId4" Type="http://schemas.openxmlformats.org/officeDocument/2006/relationships/image" Target="../media/image62.png"/><Relationship Id="rId5" Type="http://schemas.openxmlformats.org/officeDocument/2006/relationships/image" Target="../media/image70.png"/><Relationship Id="rId6" Type="http://schemas.openxmlformats.org/officeDocument/2006/relationships/image" Target="../media/image73.png"/><Relationship Id="rId7" Type="http://schemas.openxmlformats.org/officeDocument/2006/relationships/image" Target="../media/image77.png"/><Relationship Id="rId8" Type="http://schemas.openxmlformats.org/officeDocument/2006/relationships/image" Target="../media/image8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2.png"/><Relationship Id="rId4" Type="http://schemas.openxmlformats.org/officeDocument/2006/relationships/image" Target="../media/image71.png"/><Relationship Id="rId5" Type="http://schemas.openxmlformats.org/officeDocument/2006/relationships/image" Target="../media/image74.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84.png"/><Relationship Id="rId6" Type="http://schemas.openxmlformats.org/officeDocument/2006/relationships/image" Target="../media/image8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8.png"/><Relationship Id="rId5" Type="http://schemas.openxmlformats.org/officeDocument/2006/relationships/image" Target="../media/image86.png"/><Relationship Id="rId6" Type="http://schemas.openxmlformats.org/officeDocument/2006/relationships/image" Target="../media/image93.png"/><Relationship Id="rId7" Type="http://schemas.openxmlformats.org/officeDocument/2006/relationships/image" Target="../media/image95.png"/><Relationship Id="rId8" Type="http://schemas.openxmlformats.org/officeDocument/2006/relationships/image" Target="../media/image9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100.png"/><Relationship Id="rId4" Type="http://schemas.openxmlformats.org/officeDocument/2006/relationships/image" Target="../media/image92.png"/><Relationship Id="rId9" Type="http://schemas.openxmlformats.org/officeDocument/2006/relationships/image" Target="../media/image97.png"/><Relationship Id="rId5" Type="http://schemas.openxmlformats.org/officeDocument/2006/relationships/image" Target="../media/image91.png"/><Relationship Id="rId6" Type="http://schemas.openxmlformats.org/officeDocument/2006/relationships/image" Target="../media/image94.png"/><Relationship Id="rId7" Type="http://schemas.openxmlformats.org/officeDocument/2006/relationships/image" Target="../media/image99.png"/><Relationship Id="rId8" Type="http://schemas.openxmlformats.org/officeDocument/2006/relationships/image" Target="../media/image9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 Id="rId3" Type="http://schemas.openxmlformats.org/officeDocument/2006/relationships/image" Target="../media/image1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2.png"/><Relationship Id="rId4" Type="http://schemas.openxmlformats.org/officeDocument/2006/relationships/image" Target="../media/image106.png"/><Relationship Id="rId5"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3.png"/><Relationship Id="rId4" Type="http://schemas.openxmlformats.org/officeDocument/2006/relationships/image" Target="../media/image1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7.png"/><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4.png"/><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8.png"/><Relationship Id="rId4" Type="http://schemas.openxmlformats.org/officeDocument/2006/relationships/image" Target="../media/image1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3.png"/><Relationship Id="rId4" Type="http://schemas.openxmlformats.org/officeDocument/2006/relationships/image" Target="../media/image1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3.png"/><Relationship Id="rId4" Type="http://schemas.openxmlformats.org/officeDocument/2006/relationships/image" Target="../media/image124.png"/><Relationship Id="rId5" Type="http://schemas.openxmlformats.org/officeDocument/2006/relationships/image" Target="../media/image1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3.png"/><Relationship Id="rId4" Type="http://schemas.openxmlformats.org/officeDocument/2006/relationships/image" Target="../media/image123.png"/><Relationship Id="rId5" Type="http://schemas.openxmlformats.org/officeDocument/2006/relationships/image" Target="../media/image1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13.png"/><Relationship Id="rId4" Type="http://schemas.openxmlformats.org/officeDocument/2006/relationships/image" Target="../media/image1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BruteForce attack</a:t>
            </a:r>
            <a:endParaRPr/>
          </a:p>
        </p:txBody>
      </p:sp>
      <p:sp>
        <p:nvSpPr>
          <p:cNvPr id="1106" name="Google Shape;1106;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7" name="Google Shape;1107;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3"/>
          <p:cNvSpPr txBox="1"/>
          <p:nvPr/>
        </p:nvSpPr>
        <p:spPr>
          <a:xfrm>
            <a:off x="345700"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and Processes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Once the basic username was found for the user ‘ashton’ it was any easy process to use the pre-installed HYDRA program on Kali to run a large number of potential passwords from the rockyou.txt wordlist to locate Ashton’s password</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09" name="Google Shape;1109;p63"/>
          <p:cNvGrpSpPr/>
          <p:nvPr/>
        </p:nvGrpSpPr>
        <p:grpSpPr>
          <a:xfrm>
            <a:off x="457181" y="887903"/>
            <a:ext cx="533372" cy="533480"/>
            <a:chOff x="457200" y="1378813"/>
            <a:chExt cx="695400" cy="695450"/>
          </a:xfrm>
        </p:grpSpPr>
        <p:sp>
          <p:nvSpPr>
            <p:cNvPr id="1110" name="Google Shape;1110;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1" name="Google Shape;1111;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63"/>
          <p:cNvGrpSpPr/>
          <p:nvPr/>
        </p:nvGrpSpPr>
        <p:grpSpPr>
          <a:xfrm>
            <a:off x="3228956" y="887903"/>
            <a:ext cx="533372" cy="533480"/>
            <a:chOff x="457200" y="1378813"/>
            <a:chExt cx="695400" cy="695450"/>
          </a:xfrm>
        </p:grpSpPr>
        <p:sp>
          <p:nvSpPr>
            <p:cNvPr id="1113" name="Google Shape;111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4" name="Google Shape;111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3"/>
          <p:cNvSpPr txBox="1"/>
          <p:nvPr/>
        </p:nvSpPr>
        <p:spPr>
          <a:xfrm>
            <a:off x="2717200" y="14805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This exploit cracked Ashton’s password, allowing for the attacker to gain access to Ashton’s account. This also gave access to a file containing the username and password hash for the user Ryan</a:t>
            </a:r>
            <a:endParaRPr sz="1200">
              <a:latin typeface="Roboto"/>
              <a:ea typeface="Roboto"/>
              <a:cs typeface="Roboto"/>
              <a:sym typeface="Roboto"/>
            </a:endParaRPr>
          </a:p>
        </p:txBody>
      </p:sp>
      <p:grpSp>
        <p:nvGrpSpPr>
          <p:cNvPr id="1117" name="Google Shape;1117;p63"/>
          <p:cNvGrpSpPr/>
          <p:nvPr/>
        </p:nvGrpSpPr>
        <p:grpSpPr>
          <a:xfrm>
            <a:off x="6134081" y="888653"/>
            <a:ext cx="533372" cy="533480"/>
            <a:chOff x="457200" y="1378813"/>
            <a:chExt cx="695400" cy="695450"/>
          </a:xfrm>
        </p:grpSpPr>
        <p:sp>
          <p:nvSpPr>
            <p:cNvPr id="1118" name="Google Shape;111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9" name="Google Shape;111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3"/>
          <p:cNvSpPr txBox="1"/>
          <p:nvPr/>
        </p:nvSpPr>
        <p:spPr>
          <a:xfrm>
            <a:off x="6401175" y="148132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22" name="Google Shape;1122;p63"/>
          <p:cNvPicPr preferRelativeResize="0"/>
          <p:nvPr/>
        </p:nvPicPr>
        <p:blipFill rotWithShape="1">
          <a:blip r:embed="rId3">
            <a:alphaModFix/>
          </a:blip>
          <a:srcRect b="0" l="0" r="0" t="78532"/>
          <a:stretch/>
        </p:blipFill>
        <p:spPr>
          <a:xfrm>
            <a:off x="5185200" y="1460075"/>
            <a:ext cx="3399176" cy="838750"/>
          </a:xfrm>
          <a:prstGeom prst="rect">
            <a:avLst/>
          </a:prstGeom>
          <a:noFill/>
          <a:ln>
            <a:noFill/>
          </a:ln>
        </p:spPr>
      </p:pic>
      <p:pic>
        <p:nvPicPr>
          <p:cNvPr id="1123" name="Google Shape;1123;p63"/>
          <p:cNvPicPr preferRelativeResize="0"/>
          <p:nvPr/>
        </p:nvPicPr>
        <p:blipFill rotWithShape="1">
          <a:blip r:embed="rId4">
            <a:alphaModFix/>
          </a:blip>
          <a:srcRect b="58991" l="0" r="0" t="0"/>
          <a:stretch/>
        </p:blipFill>
        <p:spPr>
          <a:xfrm>
            <a:off x="4479538" y="3350425"/>
            <a:ext cx="4497751" cy="1333725"/>
          </a:xfrm>
          <a:prstGeom prst="rect">
            <a:avLst/>
          </a:prstGeom>
          <a:noFill/>
          <a:ln>
            <a:noFill/>
          </a:ln>
        </p:spPr>
      </p:pic>
      <p:pic>
        <p:nvPicPr>
          <p:cNvPr id="1124" name="Google Shape;1124;p63"/>
          <p:cNvPicPr preferRelativeResize="0"/>
          <p:nvPr/>
        </p:nvPicPr>
        <p:blipFill>
          <a:blip r:embed="rId5">
            <a:alphaModFix/>
          </a:blip>
          <a:stretch>
            <a:fillRect/>
          </a:stretch>
        </p:blipFill>
        <p:spPr>
          <a:xfrm>
            <a:off x="4981125" y="2336775"/>
            <a:ext cx="3953300" cy="91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Password Hash</a:t>
            </a:r>
            <a:endParaRPr/>
          </a:p>
        </p:txBody>
      </p:sp>
      <p:sp>
        <p:nvSpPr>
          <p:cNvPr id="1130" name="Google Shape;1130;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1" name="Google Shape;1131;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4"/>
          <p:cNvSpPr txBox="1"/>
          <p:nvPr/>
        </p:nvSpPr>
        <p:spPr>
          <a:xfrm>
            <a:off x="457175" y="148057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Once the hash for Ryan’s password was located on the “For Ashton’s eyes only” page, the password was easily cracked using crackstation.net, this could also be achieved using John the ripper or other similar programs available for linux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3" name="Google Shape;1133;p64"/>
          <p:cNvGrpSpPr/>
          <p:nvPr/>
        </p:nvGrpSpPr>
        <p:grpSpPr>
          <a:xfrm>
            <a:off x="457181" y="887903"/>
            <a:ext cx="533372" cy="533480"/>
            <a:chOff x="457200" y="1378813"/>
            <a:chExt cx="695400" cy="695450"/>
          </a:xfrm>
        </p:grpSpPr>
        <p:sp>
          <p:nvSpPr>
            <p:cNvPr id="1134" name="Google Shape;1134;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5" name="Google Shape;1135;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64"/>
          <p:cNvGrpSpPr/>
          <p:nvPr/>
        </p:nvGrpSpPr>
        <p:grpSpPr>
          <a:xfrm>
            <a:off x="3228956" y="887903"/>
            <a:ext cx="533372" cy="533480"/>
            <a:chOff x="457200" y="1378813"/>
            <a:chExt cx="695400" cy="695450"/>
          </a:xfrm>
        </p:grpSpPr>
        <p:sp>
          <p:nvSpPr>
            <p:cNvPr id="1137" name="Google Shape;1137;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8" name="Google Shape;1138;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64"/>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4"/>
          <p:cNvSpPr txBox="1"/>
          <p:nvPr/>
        </p:nvSpPr>
        <p:spPr>
          <a:xfrm>
            <a:off x="2872238" y="14805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This gave access to Ryan’s user account, this gave further privileges in the system and allowed for access to Webdav, which was exploitable in uploading files directly to the webserver. This revealed that the hash for Ryan’s account revealed from Ashton was cracked to ‘linux4u’</a:t>
            </a:r>
            <a:endParaRPr sz="1200">
              <a:latin typeface="Roboto"/>
              <a:ea typeface="Roboto"/>
              <a:cs typeface="Roboto"/>
              <a:sym typeface="Roboto"/>
            </a:endParaRPr>
          </a:p>
        </p:txBody>
      </p:sp>
      <p:grpSp>
        <p:nvGrpSpPr>
          <p:cNvPr id="1141" name="Google Shape;1141;p64"/>
          <p:cNvGrpSpPr/>
          <p:nvPr/>
        </p:nvGrpSpPr>
        <p:grpSpPr>
          <a:xfrm>
            <a:off x="6134081" y="888653"/>
            <a:ext cx="533372" cy="533480"/>
            <a:chOff x="457200" y="1378813"/>
            <a:chExt cx="695400" cy="695450"/>
          </a:xfrm>
        </p:grpSpPr>
        <p:sp>
          <p:nvSpPr>
            <p:cNvPr id="1142" name="Google Shape;1142;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3" name="Google Shape;1143;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64"/>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4"/>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46" name="Google Shape;1146;p64"/>
          <p:cNvPicPr preferRelativeResize="0"/>
          <p:nvPr/>
        </p:nvPicPr>
        <p:blipFill rotWithShape="1">
          <a:blip r:embed="rId3">
            <a:alphaModFix/>
          </a:blip>
          <a:srcRect b="-25992" l="0" r="0" t="0"/>
          <a:stretch/>
        </p:blipFill>
        <p:spPr>
          <a:xfrm>
            <a:off x="5407005" y="1566925"/>
            <a:ext cx="3668000" cy="2652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Webdav</a:t>
            </a:r>
            <a:endParaRPr/>
          </a:p>
        </p:txBody>
      </p:sp>
      <p:sp>
        <p:nvSpPr>
          <p:cNvPr id="1152" name="Google Shape;115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3" name="Google Shape;1153;p65"/>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5"/>
          <p:cNvSpPr txBox="1"/>
          <p:nvPr/>
        </p:nvSpPr>
        <p:spPr>
          <a:xfrm>
            <a:off x="362150"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Once access was gained to Ryan’s account, Webdav became accessible to exploitation. Using msfvenom, a payload was created that was then uploading to the vulnerable directory on the webserver. This was accessed through the file folder on Kali, in the webdav folder, once access was gained.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55" name="Google Shape;1155;p65"/>
          <p:cNvGrpSpPr/>
          <p:nvPr/>
        </p:nvGrpSpPr>
        <p:grpSpPr>
          <a:xfrm>
            <a:off x="457181" y="887903"/>
            <a:ext cx="533372" cy="533480"/>
            <a:chOff x="457200" y="1378813"/>
            <a:chExt cx="695400" cy="695450"/>
          </a:xfrm>
        </p:grpSpPr>
        <p:sp>
          <p:nvSpPr>
            <p:cNvPr id="1156" name="Google Shape;1156;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7" name="Google Shape;1157;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65"/>
          <p:cNvGrpSpPr/>
          <p:nvPr/>
        </p:nvGrpSpPr>
        <p:grpSpPr>
          <a:xfrm>
            <a:off x="3228956" y="887903"/>
            <a:ext cx="533372" cy="533480"/>
            <a:chOff x="457200" y="1378813"/>
            <a:chExt cx="695400" cy="695450"/>
          </a:xfrm>
        </p:grpSpPr>
        <p:sp>
          <p:nvSpPr>
            <p:cNvPr id="1159" name="Google Shape;1159;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60" name="Google Shape;1160;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65"/>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5"/>
          <p:cNvSpPr txBox="1"/>
          <p:nvPr/>
        </p:nvSpPr>
        <p:spPr>
          <a:xfrm>
            <a:off x="2759400" y="14805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This allowed for the msfvenom payload file (named shellup.php) to be added to the web directory. This payload set up a listener on the webserver that allows for easy shell access to the server through metasploit</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giving access to sensitive files and establishing root access to the system</a:t>
            </a:r>
            <a:endParaRPr sz="1200">
              <a:latin typeface="Roboto"/>
              <a:ea typeface="Roboto"/>
              <a:cs typeface="Roboto"/>
              <a:sym typeface="Roboto"/>
            </a:endParaRPr>
          </a:p>
        </p:txBody>
      </p:sp>
      <p:grpSp>
        <p:nvGrpSpPr>
          <p:cNvPr id="1163" name="Google Shape;1163;p65"/>
          <p:cNvGrpSpPr/>
          <p:nvPr/>
        </p:nvGrpSpPr>
        <p:grpSpPr>
          <a:xfrm>
            <a:off x="6134081" y="888653"/>
            <a:ext cx="533372" cy="533480"/>
            <a:chOff x="457200" y="1378813"/>
            <a:chExt cx="695400" cy="695450"/>
          </a:xfrm>
        </p:grpSpPr>
        <p:sp>
          <p:nvSpPr>
            <p:cNvPr id="1164" name="Google Shape;1164;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5" name="Google Shape;1165;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 name="Google Shape;1166;p65"/>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5"/>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68" name="Google Shape;1168;p65"/>
          <p:cNvPicPr preferRelativeResize="0"/>
          <p:nvPr/>
        </p:nvPicPr>
        <p:blipFill rotWithShape="1">
          <a:blip r:embed="rId3">
            <a:alphaModFix/>
          </a:blip>
          <a:srcRect b="65071" l="0" r="0" t="0"/>
          <a:stretch/>
        </p:blipFill>
        <p:spPr>
          <a:xfrm>
            <a:off x="5685350" y="1734100"/>
            <a:ext cx="2805625" cy="790300"/>
          </a:xfrm>
          <a:prstGeom prst="rect">
            <a:avLst/>
          </a:prstGeom>
          <a:noFill/>
          <a:ln>
            <a:noFill/>
          </a:ln>
        </p:spPr>
      </p:pic>
      <p:pic>
        <p:nvPicPr>
          <p:cNvPr id="1169" name="Google Shape;1169;p65"/>
          <p:cNvPicPr preferRelativeResize="0"/>
          <p:nvPr/>
        </p:nvPicPr>
        <p:blipFill rotWithShape="1">
          <a:blip r:embed="rId4">
            <a:alphaModFix/>
          </a:blip>
          <a:srcRect b="21060" l="0" r="0" t="0"/>
          <a:stretch/>
        </p:blipFill>
        <p:spPr>
          <a:xfrm>
            <a:off x="5496600" y="2750212"/>
            <a:ext cx="3183126" cy="188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Webdav screenshots Part 2</a:t>
            </a:r>
            <a:endParaRPr/>
          </a:p>
        </p:txBody>
      </p:sp>
      <p:sp>
        <p:nvSpPr>
          <p:cNvPr id="1175" name="Google Shape;1175;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6" name="Google Shape;1176;p66"/>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6"/>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 name="Google Shape;1178;p66"/>
          <p:cNvGrpSpPr/>
          <p:nvPr/>
        </p:nvGrpSpPr>
        <p:grpSpPr>
          <a:xfrm>
            <a:off x="2085131" y="916340"/>
            <a:ext cx="533372" cy="621292"/>
            <a:chOff x="-3040649" y="1415884"/>
            <a:chExt cx="695400" cy="809923"/>
          </a:xfrm>
        </p:grpSpPr>
        <p:sp>
          <p:nvSpPr>
            <p:cNvPr id="1179" name="Google Shape;1179;p66"/>
            <p:cNvSpPr/>
            <p:nvPr/>
          </p:nvSpPr>
          <p:spPr>
            <a:xfrm>
              <a:off x="-3040649" y="1415884"/>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80" name="Google Shape;1180;p66"/>
            <p:cNvSpPr/>
            <p:nvPr/>
          </p:nvSpPr>
          <p:spPr>
            <a:xfrm rot="10800000">
              <a:off x="-2863122" y="2037182"/>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66"/>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6"/>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83" name="Google Shape;1183;p66"/>
          <p:cNvPicPr preferRelativeResize="0"/>
          <p:nvPr/>
        </p:nvPicPr>
        <p:blipFill>
          <a:blip r:embed="rId3">
            <a:alphaModFix/>
          </a:blip>
          <a:stretch>
            <a:fillRect/>
          </a:stretch>
        </p:blipFill>
        <p:spPr>
          <a:xfrm>
            <a:off x="422096" y="1537621"/>
            <a:ext cx="4145475" cy="3297125"/>
          </a:xfrm>
          <a:prstGeom prst="rect">
            <a:avLst/>
          </a:prstGeom>
          <a:noFill/>
          <a:ln>
            <a:noFill/>
          </a:ln>
        </p:spPr>
      </p:pic>
      <p:pic>
        <p:nvPicPr>
          <p:cNvPr id="1184" name="Google Shape;1184;p66"/>
          <p:cNvPicPr preferRelativeResize="0"/>
          <p:nvPr/>
        </p:nvPicPr>
        <p:blipFill>
          <a:blip r:embed="rId4">
            <a:alphaModFix/>
          </a:blip>
          <a:stretch>
            <a:fillRect/>
          </a:stretch>
        </p:blipFill>
        <p:spPr>
          <a:xfrm>
            <a:off x="4616979" y="1520287"/>
            <a:ext cx="4456601" cy="3331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Shell Access</a:t>
            </a:r>
            <a:endParaRPr/>
          </a:p>
        </p:txBody>
      </p:sp>
      <p:sp>
        <p:nvSpPr>
          <p:cNvPr id="1190" name="Google Shape;1190;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67"/>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7"/>
          <p:cNvSpPr txBox="1"/>
          <p:nvPr/>
        </p:nvSpPr>
        <p:spPr>
          <a:xfrm>
            <a:off x="41200" y="148057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and Processes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Once the msfvenom payload was created an uploaded, the payload can be run from the webserver to give meterpreter shell access to the attacker through Metasploit program.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93" name="Google Shape;1193;p67"/>
          <p:cNvGrpSpPr/>
          <p:nvPr/>
        </p:nvGrpSpPr>
        <p:grpSpPr>
          <a:xfrm>
            <a:off x="457181" y="887903"/>
            <a:ext cx="533372" cy="533480"/>
            <a:chOff x="457200" y="1378813"/>
            <a:chExt cx="695400" cy="695450"/>
          </a:xfrm>
        </p:grpSpPr>
        <p:sp>
          <p:nvSpPr>
            <p:cNvPr id="1194" name="Google Shape;1194;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95" name="Google Shape;1195;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67"/>
          <p:cNvGrpSpPr/>
          <p:nvPr/>
        </p:nvGrpSpPr>
        <p:grpSpPr>
          <a:xfrm>
            <a:off x="3228956" y="887903"/>
            <a:ext cx="533372" cy="533480"/>
            <a:chOff x="457200" y="1378813"/>
            <a:chExt cx="695400" cy="695450"/>
          </a:xfrm>
        </p:grpSpPr>
        <p:sp>
          <p:nvSpPr>
            <p:cNvPr id="1197" name="Google Shape;1197;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98" name="Google Shape;1198;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67"/>
          <p:cNvSpPr/>
          <p:nvPr/>
        </p:nvSpPr>
        <p:spPr>
          <a:xfrm flipH="1">
            <a:off x="350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7"/>
          <p:cNvSpPr txBox="1"/>
          <p:nvPr/>
        </p:nvSpPr>
        <p:spPr>
          <a:xfrm>
            <a:off x="2412700" y="14805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Once a meterpreter shell is established, it can be used to move freely about the webserver files and directories. This will allow for location of the hidden flag within the system, as well as other sensitive files and materials that can potential compromise the company. </a:t>
            </a:r>
            <a:endParaRPr sz="1200">
              <a:latin typeface="Roboto"/>
              <a:ea typeface="Roboto"/>
              <a:cs typeface="Roboto"/>
              <a:sym typeface="Roboto"/>
            </a:endParaRPr>
          </a:p>
        </p:txBody>
      </p:sp>
      <p:grpSp>
        <p:nvGrpSpPr>
          <p:cNvPr id="1201" name="Google Shape;1201;p67"/>
          <p:cNvGrpSpPr/>
          <p:nvPr/>
        </p:nvGrpSpPr>
        <p:grpSpPr>
          <a:xfrm>
            <a:off x="6134081" y="888653"/>
            <a:ext cx="533372" cy="533480"/>
            <a:chOff x="457200" y="1378813"/>
            <a:chExt cx="695400" cy="695450"/>
          </a:xfrm>
        </p:grpSpPr>
        <p:sp>
          <p:nvSpPr>
            <p:cNvPr id="1202" name="Google Shape;1202;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03" name="Google Shape;1203;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67"/>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7"/>
          <p:cNvSpPr txBox="1"/>
          <p:nvPr/>
        </p:nvSpPr>
        <p:spPr>
          <a:xfrm>
            <a:off x="6429675" y="148132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206" name="Google Shape;1206;p67"/>
          <p:cNvPicPr preferRelativeResize="0"/>
          <p:nvPr/>
        </p:nvPicPr>
        <p:blipFill rotWithShape="1">
          <a:blip r:embed="rId3">
            <a:alphaModFix/>
          </a:blip>
          <a:srcRect b="76401" l="0" r="0" t="0"/>
          <a:stretch/>
        </p:blipFill>
        <p:spPr>
          <a:xfrm>
            <a:off x="4841200" y="1422125"/>
            <a:ext cx="4274950" cy="754200"/>
          </a:xfrm>
          <a:prstGeom prst="rect">
            <a:avLst/>
          </a:prstGeom>
          <a:noFill/>
          <a:ln>
            <a:noFill/>
          </a:ln>
        </p:spPr>
      </p:pic>
      <p:pic>
        <p:nvPicPr>
          <p:cNvPr id="1207" name="Google Shape;1207;p67"/>
          <p:cNvPicPr preferRelativeResize="0"/>
          <p:nvPr/>
        </p:nvPicPr>
        <p:blipFill>
          <a:blip r:embed="rId4">
            <a:alphaModFix/>
          </a:blip>
          <a:stretch>
            <a:fillRect/>
          </a:stretch>
        </p:blipFill>
        <p:spPr>
          <a:xfrm>
            <a:off x="5305425" y="2217875"/>
            <a:ext cx="3346499" cy="2698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Shell Access Part 2</a:t>
            </a:r>
            <a:endParaRPr/>
          </a:p>
        </p:txBody>
      </p:sp>
      <p:sp>
        <p:nvSpPr>
          <p:cNvPr id="1213" name="Google Shape;121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4" name="Google Shape;1214;p68"/>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8"/>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6" name="Google Shape;1216;p68"/>
          <p:cNvGrpSpPr/>
          <p:nvPr/>
        </p:nvGrpSpPr>
        <p:grpSpPr>
          <a:xfrm>
            <a:off x="2085131" y="916340"/>
            <a:ext cx="533372" cy="621292"/>
            <a:chOff x="-3040649" y="1415884"/>
            <a:chExt cx="695400" cy="809923"/>
          </a:xfrm>
        </p:grpSpPr>
        <p:sp>
          <p:nvSpPr>
            <p:cNvPr id="1217" name="Google Shape;1217;p68"/>
            <p:cNvSpPr/>
            <p:nvPr/>
          </p:nvSpPr>
          <p:spPr>
            <a:xfrm>
              <a:off x="-3040649" y="1415884"/>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18" name="Google Shape;1218;p68"/>
            <p:cNvSpPr/>
            <p:nvPr/>
          </p:nvSpPr>
          <p:spPr>
            <a:xfrm rot="10800000">
              <a:off x="-2863122" y="2037182"/>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68"/>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8"/>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221" name="Google Shape;1221;p68"/>
          <p:cNvPicPr preferRelativeResize="0"/>
          <p:nvPr/>
        </p:nvPicPr>
        <p:blipFill rotWithShape="1">
          <a:blip r:embed="rId3">
            <a:alphaModFix/>
          </a:blip>
          <a:srcRect b="0" l="0" r="36179" t="26729"/>
          <a:stretch/>
        </p:blipFill>
        <p:spPr>
          <a:xfrm>
            <a:off x="254799" y="1537625"/>
            <a:ext cx="3917776" cy="3252301"/>
          </a:xfrm>
          <a:prstGeom prst="rect">
            <a:avLst/>
          </a:prstGeom>
          <a:noFill/>
          <a:ln>
            <a:noFill/>
          </a:ln>
        </p:spPr>
      </p:pic>
      <p:pic>
        <p:nvPicPr>
          <p:cNvPr id="1222" name="Google Shape;1222;p68"/>
          <p:cNvPicPr preferRelativeResize="0"/>
          <p:nvPr/>
        </p:nvPicPr>
        <p:blipFill rotWithShape="1">
          <a:blip r:embed="rId4">
            <a:alphaModFix/>
          </a:blip>
          <a:srcRect b="27509" l="0" r="43467" t="0"/>
          <a:stretch/>
        </p:blipFill>
        <p:spPr>
          <a:xfrm>
            <a:off x="4773296" y="1386788"/>
            <a:ext cx="3711554" cy="344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pic>
        <p:nvPicPr>
          <p:cNvPr id="1227" name="Google Shape;1227;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28" name="Google Shape;1228;p69"/>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29" name="Google Shape;1229;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235" name="Google Shape;1235;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6" name="Google Shape;1236;p70"/>
          <p:cNvSpPr txBox="1"/>
          <p:nvPr>
            <p:ph idx="1" type="subTitle"/>
          </p:nvPr>
        </p:nvSpPr>
        <p:spPr>
          <a:xfrm>
            <a:off x="3712025" y="675975"/>
            <a:ext cx="4911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Port scan </a:t>
            </a:r>
            <a:r>
              <a:rPr lang="en" sz="1200"/>
              <a:t>occurred</a:t>
            </a:r>
            <a:r>
              <a:rPr lang="en" sz="1200"/>
              <a:t> at 02:09:50 UTC on 2/15/2022</a:t>
            </a:r>
            <a:endParaRPr sz="1200"/>
          </a:p>
          <a:p>
            <a:pPr indent="-167640" lvl="0" marL="320040" rtl="0" algn="l">
              <a:spcBef>
                <a:spcPts val="0"/>
              </a:spcBef>
              <a:spcAft>
                <a:spcPts val="0"/>
              </a:spcAft>
              <a:buSzPts val="1200"/>
              <a:buChar char="●"/>
            </a:pPr>
            <a:r>
              <a:rPr lang="en" sz="1200"/>
              <a:t>There were 1012 Packets sent from 192.168.1.90</a:t>
            </a:r>
            <a:endParaRPr sz="1200"/>
          </a:p>
          <a:p>
            <a:pPr indent="-167640" lvl="0" marL="320040" rtl="0" algn="l">
              <a:spcBef>
                <a:spcPts val="0"/>
              </a:spcBef>
              <a:spcAft>
                <a:spcPts val="0"/>
              </a:spcAft>
              <a:buSzPts val="1200"/>
              <a:buChar char="●"/>
            </a:pPr>
            <a:r>
              <a:rPr lang="en" sz="1200"/>
              <a:t>The destination ports indicate a port scan, as packets were sent to each possible port on the webserver to test for any that were open</a:t>
            </a:r>
            <a:endParaRPr sz="1200"/>
          </a:p>
        </p:txBody>
      </p:sp>
      <p:pic>
        <p:nvPicPr>
          <p:cNvPr id="1237" name="Google Shape;1237;p70"/>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38" name="Google Shape;1238;p70"/>
          <p:cNvPicPr preferRelativeResize="0"/>
          <p:nvPr/>
        </p:nvPicPr>
        <p:blipFill rotWithShape="1">
          <a:blip r:embed="rId4">
            <a:alphaModFix/>
          </a:blip>
          <a:srcRect b="0" l="13897" r="0" t="14192"/>
          <a:stretch/>
        </p:blipFill>
        <p:spPr>
          <a:xfrm>
            <a:off x="666775" y="1647675"/>
            <a:ext cx="7612373" cy="326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44" name="Google Shape;1244;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5" name="Google Shape;1245;p71"/>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a:t>
            </a:r>
            <a:r>
              <a:rPr lang="en" sz="1200"/>
              <a:t> requests for the hidden directory </a:t>
            </a:r>
            <a:r>
              <a:rPr lang="en" sz="1200"/>
              <a:t>occurred</a:t>
            </a:r>
            <a:r>
              <a:rPr lang="en" sz="1200"/>
              <a:t> at 04:13:26 UTC on 2/15/2022, there were 15,113 requests sent</a:t>
            </a:r>
            <a:endParaRPr sz="1200"/>
          </a:p>
          <a:p>
            <a:pPr indent="-167640" lvl="0" marL="320040" rtl="0" algn="l">
              <a:spcBef>
                <a:spcPts val="0"/>
              </a:spcBef>
              <a:spcAft>
                <a:spcPts val="0"/>
              </a:spcAft>
              <a:buSzPts val="1200"/>
              <a:buChar char="●"/>
            </a:pPr>
            <a:r>
              <a:rPr lang="en" sz="1200"/>
              <a:t>The secret folder was requested, this was Ashton’s folder which contained Ryan’s username and password hash</a:t>
            </a:r>
            <a:endParaRPr sz="1200"/>
          </a:p>
        </p:txBody>
      </p:sp>
      <p:pic>
        <p:nvPicPr>
          <p:cNvPr id="1246" name="Google Shape;1246;p71"/>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47" name="Google Shape;1247;p71"/>
          <p:cNvPicPr preferRelativeResize="0"/>
          <p:nvPr/>
        </p:nvPicPr>
        <p:blipFill rotWithShape="1">
          <a:blip r:embed="rId4">
            <a:alphaModFix/>
          </a:blip>
          <a:srcRect b="26145" l="0" r="53682" t="24837"/>
          <a:stretch/>
        </p:blipFill>
        <p:spPr>
          <a:xfrm>
            <a:off x="-12300" y="1713000"/>
            <a:ext cx="4235376" cy="2427724"/>
          </a:xfrm>
          <a:prstGeom prst="rect">
            <a:avLst/>
          </a:prstGeom>
          <a:noFill/>
          <a:ln>
            <a:noFill/>
          </a:ln>
        </p:spPr>
      </p:pic>
      <p:pic>
        <p:nvPicPr>
          <p:cNvPr id="1248" name="Google Shape;1248;p71"/>
          <p:cNvPicPr preferRelativeResize="0"/>
          <p:nvPr/>
        </p:nvPicPr>
        <p:blipFill>
          <a:blip r:embed="rId5">
            <a:alphaModFix/>
          </a:blip>
          <a:stretch>
            <a:fillRect/>
          </a:stretch>
        </p:blipFill>
        <p:spPr>
          <a:xfrm>
            <a:off x="4375476" y="1865400"/>
            <a:ext cx="4616122" cy="25004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54" name="Google Shape;1254;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5" name="Google Shape;1255;p72"/>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15,103 requests made in the attack</a:t>
            </a:r>
            <a:endParaRPr sz="1200"/>
          </a:p>
          <a:p>
            <a:pPr indent="-167640" lvl="0" marL="320040" rtl="0" algn="l">
              <a:spcBef>
                <a:spcPts val="0"/>
              </a:spcBef>
              <a:spcAft>
                <a:spcPts val="0"/>
              </a:spcAft>
              <a:buSzPts val="1200"/>
              <a:buChar char="●"/>
            </a:pPr>
            <a:r>
              <a:rPr lang="en" sz="1200"/>
              <a:t>There were 2 attacks that successfully routed into the secret folder, returning a 200 status code, the other 15,101 were </a:t>
            </a:r>
            <a:r>
              <a:rPr lang="en" sz="1200"/>
              <a:t>unsuccessful</a:t>
            </a:r>
            <a:r>
              <a:rPr lang="en" sz="1200"/>
              <a:t> </a:t>
            </a:r>
            <a:endParaRPr sz="1200"/>
          </a:p>
        </p:txBody>
      </p:sp>
      <p:pic>
        <p:nvPicPr>
          <p:cNvPr id="1256" name="Google Shape;1256;p72"/>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57" name="Google Shape;1257;p72"/>
          <p:cNvPicPr preferRelativeResize="0"/>
          <p:nvPr/>
        </p:nvPicPr>
        <p:blipFill>
          <a:blip r:embed="rId4">
            <a:alphaModFix/>
          </a:blip>
          <a:stretch>
            <a:fillRect/>
          </a:stretch>
        </p:blipFill>
        <p:spPr>
          <a:xfrm>
            <a:off x="293601" y="1676125"/>
            <a:ext cx="4616122" cy="2500402"/>
          </a:xfrm>
          <a:prstGeom prst="rect">
            <a:avLst/>
          </a:prstGeom>
          <a:noFill/>
          <a:ln>
            <a:noFill/>
          </a:ln>
        </p:spPr>
      </p:pic>
      <p:pic>
        <p:nvPicPr>
          <p:cNvPr id="1258" name="Google Shape;1258;p72"/>
          <p:cNvPicPr preferRelativeResize="0"/>
          <p:nvPr/>
        </p:nvPicPr>
        <p:blipFill>
          <a:blip r:embed="rId5">
            <a:alphaModFix/>
          </a:blip>
          <a:stretch>
            <a:fillRect/>
          </a:stretch>
        </p:blipFill>
        <p:spPr>
          <a:xfrm>
            <a:off x="5218473" y="2017200"/>
            <a:ext cx="3880104" cy="21017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64" name="Google Shape;1264;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5" name="Google Shape;1265;p73"/>
          <p:cNvSpPr txBox="1"/>
          <p:nvPr>
            <p:ph idx="1" type="subTitle"/>
          </p:nvPr>
        </p:nvSpPr>
        <p:spPr>
          <a:xfrm>
            <a:off x="3663025" y="738475"/>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70 requests made into the webdav directory, 28 into the shellup.php file and 6 into the passwd.dav file</a:t>
            </a:r>
            <a:endParaRPr sz="1200"/>
          </a:p>
          <a:p>
            <a:pPr indent="-167640" lvl="0" marL="320040" rtl="0" algn="l">
              <a:spcBef>
                <a:spcPts val="0"/>
              </a:spcBef>
              <a:spcAft>
                <a:spcPts val="0"/>
              </a:spcAft>
              <a:buSzPts val="1200"/>
              <a:buChar char="●"/>
            </a:pPr>
            <a:r>
              <a:rPr lang="en" sz="1200"/>
              <a:t>The passwd.dav file was requested 6 times, the shellup.php file was requested 28 times, this was the malicious payload that was created with msfvenom and uploaded into the webdav directory</a:t>
            </a:r>
            <a:endParaRPr sz="1200"/>
          </a:p>
        </p:txBody>
      </p:sp>
      <p:pic>
        <p:nvPicPr>
          <p:cNvPr id="1266" name="Google Shape;1266;p73"/>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67" name="Google Shape;1267;p73"/>
          <p:cNvPicPr preferRelativeResize="0"/>
          <p:nvPr/>
        </p:nvPicPr>
        <p:blipFill rotWithShape="1">
          <a:blip r:embed="rId4">
            <a:alphaModFix/>
          </a:blip>
          <a:srcRect b="27210" l="0" r="52405" t="33896"/>
          <a:stretch/>
        </p:blipFill>
        <p:spPr>
          <a:xfrm>
            <a:off x="1732500" y="1914962"/>
            <a:ext cx="5090002" cy="2253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pic>
        <p:nvPicPr>
          <p:cNvPr id="1272" name="Google Shape;1272;p7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73" name="Google Shape;1273;p74"/>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74" name="Google Shape;1274;p7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80" name="Google Shape;1280;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1" name="Google Shape;1281;p75"/>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endParaRPr sz="1400"/>
          </a:p>
          <a:p>
            <a:pPr indent="0" lvl="0" marL="0" rtl="0" algn="l">
              <a:spcBef>
                <a:spcPts val="0"/>
              </a:spcBef>
              <a:spcAft>
                <a:spcPts val="0"/>
              </a:spcAft>
              <a:buNone/>
            </a:pPr>
            <a:r>
              <a:t/>
            </a:r>
            <a:endParaRPr sz="1400"/>
          </a:p>
          <a:p>
            <a:pPr indent="-304800" lvl="0" marL="457200" rtl="0" algn="l">
              <a:spcBef>
                <a:spcPts val="0"/>
              </a:spcBef>
              <a:spcAft>
                <a:spcPts val="0"/>
              </a:spcAft>
              <a:buSzPts val="1200"/>
              <a:buChar char="-"/>
            </a:pPr>
            <a:r>
              <a:rPr i="1" lang="en"/>
              <a:t>An alarm that triggers when traffic from a single IP address attempts to access multiple ports </a:t>
            </a:r>
            <a:endParaRPr i="1"/>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threshold would you set to activate this alarm?</a:t>
            </a:r>
            <a:endParaRPr sz="1400"/>
          </a:p>
          <a:p>
            <a:pPr indent="-304800" lvl="0" marL="457200" rtl="0" algn="l">
              <a:spcBef>
                <a:spcPts val="0"/>
              </a:spcBef>
              <a:spcAft>
                <a:spcPts val="0"/>
              </a:spcAft>
              <a:buSzPts val="1200"/>
              <a:buChar char="-"/>
            </a:pPr>
            <a:r>
              <a:rPr i="1" lang="en"/>
              <a:t>Any scan from an IP address that hits multiple ports (5 or more) in under 1 second</a:t>
            </a:r>
            <a:endParaRPr i="1"/>
          </a:p>
        </p:txBody>
      </p:sp>
      <p:sp>
        <p:nvSpPr>
          <p:cNvPr id="1282" name="Google Shape;1282;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304800" lvl="0" marL="457200" rtl="0" algn="l">
              <a:spcBef>
                <a:spcPts val="0"/>
              </a:spcBef>
              <a:spcAft>
                <a:spcPts val="0"/>
              </a:spcAft>
              <a:buSzPts val="1200"/>
              <a:buChar char="-"/>
            </a:pPr>
            <a:r>
              <a:rPr i="1" lang="en"/>
              <a:t>Configure the system to block all access to ports, unless it is determined to be a company need. Set up monitoring to alert security in the event unusual traffic is detected</a:t>
            </a:r>
            <a:endParaRPr i="1"/>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304800" lvl="0" marL="457200" rtl="0" algn="l">
              <a:spcBef>
                <a:spcPts val="0"/>
              </a:spcBef>
              <a:spcAft>
                <a:spcPts val="0"/>
              </a:spcAft>
              <a:buSzPts val="1200"/>
              <a:buChar char="-"/>
            </a:pPr>
            <a:r>
              <a:rPr i="1" lang="en"/>
              <a:t>Installing firewalls to prevent unauthorized access, making sure all alarms trigger for suspicious activity </a:t>
            </a:r>
            <a:endParaRPr i="1"/>
          </a:p>
          <a:p>
            <a:pPr indent="-317500" lvl="0" marL="457200" rtl="0" algn="l">
              <a:spcBef>
                <a:spcPts val="0"/>
              </a:spcBef>
              <a:spcAft>
                <a:spcPts val="0"/>
              </a:spcAft>
              <a:buSzPts val="1400"/>
              <a:buChar char="-"/>
            </a:pPr>
            <a:r>
              <a:rPr i="1" lang="en"/>
              <a:t>Use firewall settings through the ufw command to customize port access</a:t>
            </a:r>
            <a:endParaRPr i="1"/>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88" name="Google Shape;1288;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9" name="Google Shape;1289;p76"/>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304800" lvl="0" marL="457200" rtl="0" algn="l">
              <a:spcBef>
                <a:spcPts val="0"/>
              </a:spcBef>
              <a:spcAft>
                <a:spcPts val="0"/>
              </a:spcAft>
              <a:buSzPts val="1200"/>
              <a:buChar char="-"/>
            </a:pPr>
            <a:r>
              <a:rPr i="1" lang="en"/>
              <a:t>Trigger an alarm if anyone outside of the local IP attempts to access the hidden directory, also triggers if multiple attempts are made to access the hidden directory </a:t>
            </a:r>
            <a:endParaRPr i="1"/>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04800" lvl="0" marL="457200" rtl="0" algn="l">
              <a:spcBef>
                <a:spcPts val="0"/>
              </a:spcBef>
              <a:spcAft>
                <a:spcPts val="0"/>
              </a:spcAft>
              <a:buSzPts val="1200"/>
              <a:buChar char="-"/>
            </a:pPr>
            <a:r>
              <a:rPr i="1" lang="en"/>
              <a:t>Any outside traffic attempting to access the hidden directory</a:t>
            </a:r>
            <a:endParaRPr i="1"/>
          </a:p>
          <a:p>
            <a:pPr indent="0" lvl="0" marL="0" rtl="0" algn="l">
              <a:spcBef>
                <a:spcPts val="0"/>
              </a:spcBef>
              <a:spcAft>
                <a:spcPts val="0"/>
              </a:spcAft>
              <a:buNone/>
            </a:pPr>
            <a:r>
              <a:t/>
            </a:r>
            <a:endParaRPr sz="1400"/>
          </a:p>
        </p:txBody>
      </p:sp>
      <p:sp>
        <p:nvSpPr>
          <p:cNvPr id="1290" name="Google Shape;1290;p7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304800" lvl="0" marL="457200" rtl="0" algn="l">
              <a:spcBef>
                <a:spcPts val="0"/>
              </a:spcBef>
              <a:spcAft>
                <a:spcPts val="0"/>
              </a:spcAft>
              <a:buSzPts val="1200"/>
              <a:buChar char="-"/>
            </a:pPr>
            <a:r>
              <a:rPr i="1" lang="en"/>
              <a:t>Setting access to only allow internal access from internal IP address, also securing data to make sure it needs a private key (or other </a:t>
            </a:r>
            <a:r>
              <a:rPr i="1" lang="en"/>
              <a:t>encryption</a:t>
            </a:r>
            <a:r>
              <a:rPr i="1" lang="en"/>
              <a:t>) to access via encrypting the hidden data</a:t>
            </a:r>
            <a:endParaRPr i="1"/>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304800" lvl="0" marL="457200" rtl="0" algn="l">
              <a:spcBef>
                <a:spcPts val="0"/>
              </a:spcBef>
              <a:spcAft>
                <a:spcPts val="0"/>
              </a:spcAft>
              <a:buSzPts val="1200"/>
              <a:buChar char="-"/>
            </a:pPr>
            <a:r>
              <a:rPr i="1" lang="en"/>
              <a:t>Update config files to only allow safe IPs</a:t>
            </a:r>
            <a:endParaRPr i="1"/>
          </a:p>
          <a:p>
            <a:pPr indent="-304800" lvl="0" marL="457200" rtl="0" algn="l">
              <a:spcBef>
                <a:spcPts val="0"/>
              </a:spcBef>
              <a:spcAft>
                <a:spcPts val="0"/>
              </a:spcAft>
              <a:buSzPts val="1200"/>
              <a:buChar char="-"/>
            </a:pPr>
            <a:r>
              <a:rPr i="1" lang="en"/>
              <a:t>Use </a:t>
            </a:r>
            <a:r>
              <a:rPr i="1" lang="en"/>
              <a:t>preferred</a:t>
            </a:r>
            <a:r>
              <a:rPr i="1" lang="en"/>
              <a:t> data encryption method to keep directory information safe</a:t>
            </a:r>
            <a:endParaRPr i="1"/>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96" name="Google Shape;1296;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7" name="Google Shape;1297;p7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i="1" lang="en"/>
              <a:t>Trigger alarm if multiple attempts are made to access the server with the same username in as short period of time </a:t>
            </a:r>
            <a:endParaRPr i="1"/>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04800" lvl="0" marL="457200" rtl="0" algn="l">
              <a:spcBef>
                <a:spcPts val="0"/>
              </a:spcBef>
              <a:spcAft>
                <a:spcPts val="0"/>
              </a:spcAft>
              <a:buSzPts val="1200"/>
              <a:buChar char="-"/>
            </a:pPr>
            <a:r>
              <a:rPr i="1" lang="en"/>
              <a:t>10 failed attempts within 15 minutes should trigger this alarm in a regular situation</a:t>
            </a:r>
            <a:endParaRPr i="1"/>
          </a:p>
          <a:p>
            <a:pPr indent="0" lvl="0" marL="0" rtl="0" algn="l">
              <a:spcBef>
                <a:spcPts val="0"/>
              </a:spcBef>
              <a:spcAft>
                <a:spcPts val="0"/>
              </a:spcAft>
              <a:buNone/>
            </a:pPr>
            <a:r>
              <a:t/>
            </a:r>
            <a:endParaRPr sz="1400"/>
          </a:p>
        </p:txBody>
      </p:sp>
      <p:sp>
        <p:nvSpPr>
          <p:cNvPr id="1298" name="Google Shape;1298;p7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brute force attacks? (Solutions included as well)</a:t>
            </a:r>
            <a:endParaRPr sz="1400"/>
          </a:p>
          <a:p>
            <a:pPr indent="-304800" lvl="0" marL="457200" rtl="0" algn="l">
              <a:spcBef>
                <a:spcPts val="0"/>
              </a:spcBef>
              <a:spcAft>
                <a:spcPts val="0"/>
              </a:spcAft>
              <a:buSzPts val="1200"/>
              <a:buChar char="-"/>
            </a:pPr>
            <a:r>
              <a:rPr i="1" lang="en"/>
              <a:t>Strong Password requirements for all accounts</a:t>
            </a:r>
            <a:endParaRPr i="1"/>
          </a:p>
          <a:p>
            <a:pPr indent="-317500" lvl="0" marL="457200" rtl="0" algn="l">
              <a:spcBef>
                <a:spcPts val="0"/>
              </a:spcBef>
              <a:spcAft>
                <a:spcPts val="0"/>
              </a:spcAft>
              <a:buSzPts val="1400"/>
              <a:buChar char="-"/>
            </a:pPr>
            <a:r>
              <a:rPr i="1" lang="en"/>
              <a:t>System Lockout after 10 failed attempts in 15 minutes</a:t>
            </a:r>
            <a:endParaRPr i="1"/>
          </a:p>
          <a:p>
            <a:pPr indent="-317500" lvl="0" marL="457200" rtl="0" algn="l">
              <a:spcBef>
                <a:spcPts val="0"/>
              </a:spcBef>
              <a:spcAft>
                <a:spcPts val="0"/>
              </a:spcAft>
              <a:buSzPts val="1400"/>
              <a:buChar char="-"/>
            </a:pPr>
            <a:r>
              <a:rPr i="1" lang="en"/>
              <a:t>For high level users, multi-factored authentication used </a:t>
            </a:r>
            <a:endParaRPr i="1"/>
          </a:p>
          <a:p>
            <a:pPr indent="-317500" lvl="0" marL="457200" rtl="0" algn="l">
              <a:spcBef>
                <a:spcPts val="0"/>
              </a:spcBef>
              <a:spcAft>
                <a:spcPts val="0"/>
              </a:spcAft>
              <a:buSzPts val="1400"/>
              <a:buChar char="-"/>
            </a:pPr>
            <a:r>
              <a:rPr i="1" lang="en"/>
              <a:t>Frequent required password changes</a:t>
            </a:r>
            <a:endParaRPr i="1"/>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304" name="Google Shape;1304;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5" name="Google Shape;1305;p78"/>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0"/>
              </a:spcBef>
              <a:spcAft>
                <a:spcPts val="0"/>
              </a:spcAft>
              <a:buNone/>
            </a:pPr>
            <a:r>
              <a:t/>
            </a:r>
            <a:endParaRPr sz="1400"/>
          </a:p>
          <a:p>
            <a:pPr indent="-304800" lvl="0" marL="457200" rtl="0" algn="l">
              <a:spcBef>
                <a:spcPts val="0"/>
              </a:spcBef>
              <a:spcAft>
                <a:spcPts val="0"/>
              </a:spcAft>
              <a:buSzPts val="1200"/>
              <a:buChar char="-"/>
            </a:pPr>
            <a:r>
              <a:rPr i="1" lang="en"/>
              <a:t>Similar</a:t>
            </a:r>
            <a:r>
              <a:rPr i="1" lang="en"/>
              <a:t> to the hidden directory, </a:t>
            </a:r>
            <a:r>
              <a:rPr i="1" lang="en"/>
              <a:t>disable</a:t>
            </a:r>
            <a:r>
              <a:rPr i="1" lang="en"/>
              <a:t> WebDav </a:t>
            </a:r>
            <a:r>
              <a:rPr i="1" lang="en"/>
              <a:t>connection</a:t>
            </a:r>
            <a:r>
              <a:rPr i="1" lang="en"/>
              <a:t> from outside IP addresses</a:t>
            </a:r>
            <a:endParaRPr i="1"/>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04800" lvl="0" marL="457200" rtl="0" algn="l">
              <a:spcBef>
                <a:spcPts val="0"/>
              </a:spcBef>
              <a:spcAft>
                <a:spcPts val="0"/>
              </a:spcAft>
              <a:buSzPts val="1200"/>
              <a:buChar char="-"/>
            </a:pPr>
            <a:r>
              <a:rPr i="1" lang="en"/>
              <a:t>Any attempt to access WebDAV from an outside IP address</a:t>
            </a:r>
            <a:endParaRPr i="1"/>
          </a:p>
          <a:p>
            <a:pPr indent="0" lvl="0" marL="0" rtl="0" algn="l">
              <a:spcBef>
                <a:spcPts val="0"/>
              </a:spcBef>
              <a:spcAft>
                <a:spcPts val="0"/>
              </a:spcAft>
              <a:buNone/>
            </a:pPr>
            <a:r>
              <a:t/>
            </a:r>
            <a:endParaRPr sz="1400"/>
          </a:p>
        </p:txBody>
      </p:sp>
      <p:sp>
        <p:nvSpPr>
          <p:cNvPr id="1306" name="Google Shape;1306;p78"/>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304800" lvl="0" marL="457200" rtl="0" algn="l">
              <a:spcBef>
                <a:spcPts val="0"/>
              </a:spcBef>
              <a:spcAft>
                <a:spcPts val="0"/>
              </a:spcAft>
              <a:buSzPts val="1200"/>
              <a:buChar char="-"/>
            </a:pPr>
            <a:r>
              <a:rPr i="1" lang="en"/>
              <a:t>Update IP address access to WebDav to only allow internal traffic. </a:t>
            </a:r>
            <a:endParaRPr i="1"/>
          </a:p>
          <a:p>
            <a:pPr indent="-317500" lvl="0" marL="457200" rtl="0" algn="l">
              <a:spcBef>
                <a:spcPts val="0"/>
              </a:spcBef>
              <a:spcAft>
                <a:spcPts val="0"/>
              </a:spcAft>
              <a:buSzPts val="1400"/>
              <a:buChar char="-"/>
            </a:pPr>
            <a:r>
              <a:rPr i="1" lang="en"/>
              <a:t>Requiring strong passwords to access the WebDav directory to prevent easy access through a password cracking tool.</a:t>
            </a:r>
            <a:endParaRPr i="1"/>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304800" lvl="0" marL="457200" rtl="0" algn="l">
              <a:spcBef>
                <a:spcPts val="0"/>
              </a:spcBef>
              <a:spcAft>
                <a:spcPts val="0"/>
              </a:spcAft>
              <a:buSzPts val="1200"/>
              <a:buChar char="-"/>
            </a:pPr>
            <a:r>
              <a:rPr i="1" lang="en"/>
              <a:t>Password requirements detailed in previous steps</a:t>
            </a:r>
            <a:endParaRPr i="1"/>
          </a:p>
          <a:p>
            <a:pPr indent="-317500" lvl="0" marL="457200" rtl="0" algn="l">
              <a:spcBef>
                <a:spcPts val="0"/>
              </a:spcBef>
              <a:spcAft>
                <a:spcPts val="0"/>
              </a:spcAft>
              <a:buSzPts val="1400"/>
              <a:buChar char="-"/>
            </a:pPr>
            <a:r>
              <a:rPr i="1" lang="en"/>
              <a:t>Updating the config files to only allow safe IPs </a:t>
            </a:r>
            <a:endParaRPr i="1"/>
          </a:p>
          <a:p>
            <a:pPr indent="0" lvl="0" marL="0" rtl="0" algn="l">
              <a:spcBef>
                <a:spcPts val="0"/>
              </a:spcBef>
              <a:spcAft>
                <a:spcPts val="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312" name="Google Shape;1312;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3" name="Google Shape;1313;p79"/>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304800" lvl="0" marL="457200" rtl="0" algn="l">
              <a:spcBef>
                <a:spcPts val="0"/>
              </a:spcBef>
              <a:spcAft>
                <a:spcPts val="0"/>
              </a:spcAft>
              <a:buSzPts val="1200"/>
              <a:buChar char="-"/>
            </a:pPr>
            <a:r>
              <a:rPr i="1" lang="en"/>
              <a:t>An alert if any unlisted IP uploads any file to the webserver, or if any flagged file type is uploaded to the webserver  </a:t>
            </a:r>
            <a:endParaRPr i="1"/>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04800" lvl="0" marL="457200" rtl="0" algn="l">
              <a:spcBef>
                <a:spcPts val="0"/>
              </a:spcBef>
              <a:spcAft>
                <a:spcPts val="0"/>
              </a:spcAft>
              <a:buSzPts val="1200"/>
              <a:buChar char="-"/>
            </a:pPr>
            <a:r>
              <a:rPr i="1" lang="en"/>
              <a:t>Trigger if a single unlisted IP or flagged file type is uploaded</a:t>
            </a:r>
            <a:endParaRPr i="1"/>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314" name="Google Shape;1314;p79"/>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304800" lvl="0" marL="457200" rtl="0" algn="l">
              <a:spcBef>
                <a:spcPts val="0"/>
              </a:spcBef>
              <a:spcAft>
                <a:spcPts val="0"/>
              </a:spcAft>
              <a:buSzPts val="1200"/>
              <a:buChar char="-"/>
            </a:pPr>
            <a:r>
              <a:rPr i="1" lang="en"/>
              <a:t>Confirming source and filetype for all uploaded files</a:t>
            </a:r>
            <a:endParaRPr i="1"/>
          </a:p>
          <a:p>
            <a:pPr indent="-317500" lvl="0" marL="457200" rtl="0" algn="l">
              <a:spcBef>
                <a:spcPts val="0"/>
              </a:spcBef>
              <a:spcAft>
                <a:spcPts val="0"/>
              </a:spcAft>
              <a:buSzPts val="1400"/>
              <a:buChar char="-"/>
            </a:pPr>
            <a:r>
              <a:rPr i="1" lang="en"/>
              <a:t>Monitoring any sort of executable or script file that is being uploaded to the system</a:t>
            </a:r>
            <a:endParaRPr i="1"/>
          </a:p>
          <a:p>
            <a:pPr indent="-317500" lvl="0" marL="457200" rtl="0" algn="l">
              <a:spcBef>
                <a:spcPts val="0"/>
              </a:spcBef>
              <a:spcAft>
                <a:spcPts val="0"/>
              </a:spcAft>
              <a:buSzPts val="1400"/>
              <a:buChar char="-"/>
            </a:pPr>
            <a:r>
              <a:rPr i="1" lang="en"/>
              <a:t>Confirm only authorized users can make uploads</a:t>
            </a:r>
            <a:endParaRPr i="1"/>
          </a:p>
          <a:p>
            <a:pPr indent="0" lvl="0" marL="0" rtl="0" algn="l">
              <a:spcBef>
                <a:spcPts val="0"/>
              </a:spcBef>
              <a:spcAft>
                <a:spcPts val="0"/>
              </a:spcAft>
              <a:buClr>
                <a:schemeClr val="dk1"/>
              </a:buClr>
              <a:buSzPts val="1100"/>
              <a:buFont typeface="Arial"/>
              <a:buNone/>
            </a:pPr>
            <a:r>
              <a:rPr lang="en" sz="1400"/>
              <a:t>Describe the solution. If possible, provide the required command line. </a:t>
            </a:r>
            <a:endParaRPr sz="1400"/>
          </a:p>
          <a:p>
            <a:pPr indent="-304800" lvl="0" marL="457200" rtl="0" algn="l">
              <a:spcBef>
                <a:spcPts val="0"/>
              </a:spcBef>
              <a:spcAft>
                <a:spcPts val="0"/>
              </a:spcAft>
              <a:buSzPts val="1200"/>
              <a:buChar char="-"/>
            </a:pPr>
            <a:r>
              <a:rPr i="1" lang="en"/>
              <a:t>Constant</a:t>
            </a:r>
            <a:r>
              <a:rPr i="1" lang="en"/>
              <a:t> monitoring of created alerts</a:t>
            </a:r>
            <a:endParaRPr i="1"/>
          </a:p>
          <a:p>
            <a:pPr indent="-317500" lvl="0" marL="457200" rtl="0" algn="l">
              <a:spcBef>
                <a:spcPts val="0"/>
              </a:spcBef>
              <a:spcAft>
                <a:spcPts val="0"/>
              </a:spcAft>
              <a:buSzPts val="1400"/>
              <a:buChar char="-"/>
            </a:pPr>
            <a:r>
              <a:rPr i="1" lang="en"/>
              <a:t>Access to upload data is monitored and controlled regularly to make sure no files are uploaded by unauthorized sources</a:t>
            </a:r>
            <a:endParaRPr i="1"/>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a:t>
            </a:r>
            <a:endParaRPr/>
          </a:p>
          <a:p>
            <a:pPr indent="0" lvl="0" marL="0" rtl="0" algn="l">
              <a:spcBef>
                <a:spcPts val="0"/>
              </a:spcBef>
              <a:spcAft>
                <a:spcPts val="0"/>
              </a:spcAft>
              <a:buClr>
                <a:schemeClr val="dk1"/>
              </a:buClr>
              <a:buSzPts val="1100"/>
              <a:buFont typeface="Arial"/>
              <a:buNone/>
            </a:pPr>
            <a:r>
              <a:rPr lang="en"/>
              <a:t>Netmask:</a:t>
            </a:r>
            <a:endParaRPr/>
          </a:p>
          <a:p>
            <a:pPr indent="0" lvl="0" marL="0" rtl="0" algn="l">
              <a:spcBef>
                <a:spcPts val="0"/>
              </a:spcBef>
              <a:spcAft>
                <a:spcPts val="0"/>
              </a:spcAft>
              <a:buClr>
                <a:schemeClr val="dk1"/>
              </a:buClr>
              <a:buSzPts val="1100"/>
              <a:buFont typeface="Arial"/>
              <a:buNone/>
            </a:pPr>
            <a:r>
              <a:rPr lang="en"/>
              <a:t>Gateway: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a:t>
            </a:r>
            <a:endParaRPr/>
          </a:p>
          <a:p>
            <a:pPr indent="0" lvl="0" marL="0" rtl="0" algn="l">
              <a:spcBef>
                <a:spcPts val="0"/>
              </a:spcBef>
              <a:spcAft>
                <a:spcPts val="0"/>
              </a:spcAft>
              <a:buClr>
                <a:schemeClr val="dk1"/>
              </a:buClr>
              <a:buSzPts val="1100"/>
              <a:buFont typeface="Arial"/>
              <a:buNone/>
            </a:pPr>
            <a:r>
              <a:rPr lang="en"/>
              <a:t>OS:</a:t>
            </a:r>
            <a:endParaRPr/>
          </a:p>
          <a:p>
            <a:pPr indent="0" lvl="0" marL="0" rtl="0" algn="l">
              <a:spcBef>
                <a:spcPts val="0"/>
              </a:spcBef>
              <a:spcAft>
                <a:spcPts val="0"/>
              </a:spcAft>
              <a:buClr>
                <a:schemeClr val="dk1"/>
              </a:buClr>
              <a:buSzPts val="1100"/>
              <a:buFont typeface="Arial"/>
              <a:buNone/>
            </a:pPr>
            <a:r>
              <a:rPr lang="en"/>
              <a:t>Hostname: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a:t>
            </a:r>
            <a:endParaRPr/>
          </a:p>
          <a:p>
            <a:pPr indent="0" lvl="0" marL="0" rtl="0" algn="l">
              <a:spcBef>
                <a:spcPts val="0"/>
              </a:spcBef>
              <a:spcAft>
                <a:spcPts val="0"/>
              </a:spcAft>
              <a:buClr>
                <a:schemeClr val="dk1"/>
              </a:buClr>
              <a:buSzPts val="1100"/>
              <a:buFont typeface="Arial"/>
              <a:buNone/>
            </a:pPr>
            <a:r>
              <a:rPr lang="en"/>
              <a:t>OS:</a:t>
            </a:r>
            <a:endParaRPr/>
          </a:p>
          <a:p>
            <a:pPr indent="0" lvl="0" marL="0" rtl="0" algn="l">
              <a:spcBef>
                <a:spcPts val="0"/>
              </a:spcBef>
              <a:spcAft>
                <a:spcPts val="0"/>
              </a:spcAft>
              <a:buClr>
                <a:schemeClr val="dk1"/>
              </a:buClr>
              <a:buSzPts val="1100"/>
              <a:buFont typeface="Arial"/>
              <a:buNone/>
            </a:pPr>
            <a:r>
              <a:rPr lang="en"/>
              <a:t>Hostname: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a:t>
            </a:r>
            <a:endParaRPr/>
          </a:p>
          <a:p>
            <a:pPr indent="0" lvl="0" marL="0" rtl="0" algn="l">
              <a:spcBef>
                <a:spcPts val="0"/>
              </a:spcBef>
              <a:spcAft>
                <a:spcPts val="0"/>
              </a:spcAft>
              <a:buClr>
                <a:schemeClr val="dk1"/>
              </a:buClr>
              <a:buSzPts val="1100"/>
              <a:buFont typeface="Arial"/>
              <a:buNone/>
            </a:pPr>
            <a:r>
              <a:rPr lang="en"/>
              <a:t>OS:</a:t>
            </a:r>
            <a:endParaRPr/>
          </a:p>
          <a:p>
            <a:pPr indent="0" lvl="0" marL="0" rtl="0" algn="l">
              <a:spcBef>
                <a:spcPts val="0"/>
              </a:spcBef>
              <a:spcAft>
                <a:spcPts val="0"/>
              </a:spcAft>
              <a:buClr>
                <a:schemeClr val="dk1"/>
              </a:buClr>
              <a:buSzPts val="1100"/>
              <a:buFont typeface="Arial"/>
              <a:buNone/>
            </a:pPr>
            <a:r>
              <a:rPr lang="en"/>
              <a:t>Hostname: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a:t>
            </a:r>
            <a:endParaRPr/>
          </a:p>
          <a:p>
            <a:pPr indent="0" lvl="0" marL="0" rtl="0" algn="l">
              <a:spcBef>
                <a:spcPts val="0"/>
              </a:spcBef>
              <a:spcAft>
                <a:spcPts val="0"/>
              </a:spcAft>
              <a:buClr>
                <a:schemeClr val="dk1"/>
              </a:buClr>
              <a:buSzPts val="1100"/>
              <a:buFont typeface="Arial"/>
              <a:buNone/>
            </a:pPr>
            <a:r>
              <a:rPr lang="en"/>
              <a:t>OS:</a:t>
            </a:r>
            <a:endParaRPr/>
          </a:p>
          <a:p>
            <a:pPr indent="0" lvl="0" marL="0" rtl="0" algn="l">
              <a:spcBef>
                <a:spcPts val="0"/>
              </a:spcBef>
              <a:spcAft>
                <a:spcPts val="0"/>
              </a:spcAft>
              <a:buClr>
                <a:schemeClr val="dk1"/>
              </a:buClr>
              <a:buSzPts val="1100"/>
              <a:buFont typeface="Arial"/>
              <a:buNone/>
            </a:pPr>
            <a:r>
              <a:rPr lang="en"/>
              <a:t>Hostname: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pic>
        <p:nvPicPr>
          <p:cNvPr id="1060" name="Google Shape;1060;p57"/>
          <p:cNvPicPr preferRelativeResize="0"/>
          <p:nvPr/>
        </p:nvPicPr>
        <p:blipFill>
          <a:blip r:embed="rId4">
            <a:alphaModFix/>
          </a:blip>
          <a:stretch>
            <a:fillRect/>
          </a:stretch>
        </p:blipFill>
        <p:spPr>
          <a:xfrm>
            <a:off x="285750" y="0"/>
            <a:ext cx="85725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{CDCFADE5-D037-4FC6-AB7F-774A8DBC68F1}</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ML-RedVm-684427</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NATSwitch, hosts other Virtual Machines through Hyper-V, functions as a Jumpbox</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Attacking machine, used to find and exploit </a:t>
                      </a:r>
                      <a:r>
                        <a:rPr lang="en" sz="1200">
                          <a:latin typeface="Roboto"/>
                          <a:ea typeface="Roboto"/>
                          <a:cs typeface="Roboto"/>
                          <a:sym typeface="Roboto"/>
                        </a:rPr>
                        <a:t>vulnerabilities</a:t>
                      </a:r>
                      <a:r>
                        <a:rPr lang="en" sz="1200">
                          <a:latin typeface="Roboto"/>
                          <a:ea typeface="Roboto"/>
                          <a:cs typeface="Roboto"/>
                          <a:sym typeface="Roboto"/>
                        </a:rPr>
                        <a:t> on Capstone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Target machine, running a vulnerable apache </a:t>
                      </a:r>
                      <a:r>
                        <a:rPr lang="en" sz="1200">
                          <a:latin typeface="Roboto"/>
                          <a:ea typeface="Roboto"/>
                          <a:cs typeface="Roboto"/>
                          <a:sym typeface="Roboto"/>
                        </a:rPr>
                        <a:t>webserver</a:t>
                      </a:r>
                      <a:r>
                        <a:rPr lang="en" sz="1200">
                          <a:latin typeface="Roboto"/>
                          <a:ea typeface="Roboto"/>
                          <a:cs typeface="Roboto"/>
                          <a:sym typeface="Roboto"/>
                        </a:rPr>
                        <a:t>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Monitoring</a:t>
                      </a:r>
                      <a:r>
                        <a:rPr lang="en" sz="1200">
                          <a:latin typeface="Roboto"/>
                          <a:ea typeface="Roboto"/>
                          <a:cs typeface="Roboto"/>
                          <a:sym typeface="Roboto"/>
                        </a:rPr>
                        <a:t> server, running Kibana to collect data from 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2" name="Google Shape;1082;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4" name="Google Shape;1084;p60"/>
          <p:cNvGraphicFramePr/>
          <p:nvPr/>
        </p:nvGraphicFramePr>
        <p:xfrm>
          <a:off x="467150" y="1201900"/>
          <a:ext cx="3000000" cy="3000000"/>
        </p:xfrm>
        <a:graphic>
          <a:graphicData uri="http://schemas.openxmlformats.org/drawingml/2006/table">
            <a:tbl>
              <a:tblPr>
                <a:noFill/>
                <a:tableStyleId>{CDCFADE5-D037-4FC6-AB7F-774A8DBC68F1}</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200">
                          <a:latin typeface="Roboto"/>
                          <a:ea typeface="Roboto"/>
                          <a:cs typeface="Roboto"/>
                          <a:sym typeface="Roboto"/>
                        </a:rPr>
                        <a:t>Usernames are easily obtainable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Several usernames on the system are only first names</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Usernames can be easily found based on public company information, allowing for easier exploit</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Passwords are weak</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Passwords have no security requirements, can be 1 single word, no </a:t>
                      </a:r>
                      <a:r>
                        <a:rPr lang="en" sz="1000">
                          <a:latin typeface="Roboto"/>
                          <a:ea typeface="Roboto"/>
                          <a:cs typeface="Roboto"/>
                          <a:sym typeface="Roboto"/>
                        </a:rPr>
                        <a:t>requirement</a:t>
                      </a:r>
                      <a:r>
                        <a:rPr lang="en" sz="1000">
                          <a:latin typeface="Roboto"/>
                          <a:ea typeface="Roboto"/>
                          <a:cs typeface="Roboto"/>
                          <a:sym typeface="Roboto"/>
                        </a:rPr>
                        <a:t> for numbers or special characters</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Attackers can quickly crack passwords using common wordlists and bruteforce attacks</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Bruteforce Password Attack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Passwords do not have a limit on attempts, allowing for hydra and other programs to run many </a:t>
                      </a:r>
                      <a:r>
                        <a:rPr lang="en" sz="1000">
                          <a:latin typeface="Roboto"/>
                          <a:ea typeface="Roboto"/>
                          <a:cs typeface="Roboto"/>
                          <a:sym typeface="Roboto"/>
                        </a:rPr>
                        <a:t>password combinations automatically</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Using a wordlist like rockyou.txt, attackers can gain access quickly to user accounts due to use of weak passwords, and common 1 word passwords being use </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Open Port 80</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CVE-2019-6579</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Allows access to the webserver by the public, giving potential to execute commands with admin </a:t>
                      </a:r>
                      <a:r>
                        <a:rPr lang="en" sz="1000">
                          <a:latin typeface="Roboto"/>
                          <a:ea typeface="Roboto"/>
                          <a:cs typeface="Roboto"/>
                          <a:sym typeface="Roboto"/>
                        </a:rPr>
                        <a:t>privileges</a:t>
                      </a:r>
                      <a:r>
                        <a:rPr lang="en" sz="1000">
                          <a:latin typeface="Roboto"/>
                          <a:ea typeface="Roboto"/>
                          <a:cs typeface="Roboto"/>
                          <a:sym typeface="Roboto"/>
                        </a:rPr>
                        <a:t>.  This can also be accessed by port 443 in some cases</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Allows access to webserver and public users can locate files that were meant to be secret, as well as what was intended to be shown</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a:t>
            </a:r>
            <a:endParaRPr/>
          </a:p>
        </p:txBody>
      </p:sp>
      <p:sp>
        <p:nvSpPr>
          <p:cNvPr id="1090" name="Google Shape;1090;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92" name="Google Shape;1092;p61"/>
          <p:cNvGraphicFramePr/>
          <p:nvPr/>
        </p:nvGraphicFramePr>
        <p:xfrm>
          <a:off x="467150" y="1201900"/>
          <a:ext cx="3000000" cy="3000000"/>
        </p:xfrm>
        <a:graphic>
          <a:graphicData uri="http://schemas.openxmlformats.org/drawingml/2006/table">
            <a:tbl>
              <a:tblPr>
                <a:noFill/>
                <a:tableStyleId>{CDCFADE5-D037-4FC6-AB7F-774A8DBC68F1}</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70550">
                <a:tc>
                  <a:txBody>
                    <a:bodyPr/>
                    <a:lstStyle/>
                    <a:p>
                      <a:pPr indent="0" lvl="0" marL="0" rtl="0" algn="l">
                        <a:spcBef>
                          <a:spcPts val="0"/>
                        </a:spcBef>
                        <a:spcAft>
                          <a:spcPts val="0"/>
                        </a:spcAft>
                        <a:buNone/>
                      </a:pPr>
                      <a:r>
                        <a:rPr lang="en" sz="1200">
                          <a:latin typeface="Roboto"/>
                          <a:ea typeface="Roboto"/>
                          <a:cs typeface="Roboto"/>
                          <a:sym typeface="Roboto"/>
                        </a:rPr>
                        <a:t>Shell Access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Gaining access to a shell on the webserver using a payload uploaded to the webserver</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This allows the attacker to open a remote shell on the target machine, gaining access to information available on that machine</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Access to Root user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Once access is gained to the webserver, an attacker can switch into a root user, essentially giving full access to the system</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An attacker can copy, download, change, upload, or delete almost anything on the system once root </a:t>
                      </a:r>
                      <a:r>
                        <a:rPr lang="en" sz="900">
                          <a:latin typeface="Roboto"/>
                          <a:ea typeface="Roboto"/>
                          <a:cs typeface="Roboto"/>
                          <a:sym typeface="Roboto"/>
                        </a:rPr>
                        <a:t>privileges</a:t>
                      </a:r>
                      <a:r>
                        <a:rPr lang="en" sz="900">
                          <a:latin typeface="Roboto"/>
                          <a:ea typeface="Roboto"/>
                          <a:cs typeface="Roboto"/>
                          <a:sym typeface="Roboto"/>
                        </a:rPr>
                        <a:t> are accessed</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Password Hash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Passwords have unsalted hashes that are easily cracked by crackstation.net or john the ripper</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Password hashes are stored on easily accessible files, and once found, they can be easily cracked allowing access further into the system with more </a:t>
                      </a:r>
                      <a:r>
                        <a:rPr lang="en" sz="900">
                          <a:latin typeface="Roboto"/>
                          <a:ea typeface="Roboto"/>
                          <a:cs typeface="Roboto"/>
                          <a:sym typeface="Roboto"/>
                        </a:rPr>
                        <a:t>potential</a:t>
                      </a:r>
                      <a:r>
                        <a:rPr lang="en" sz="900">
                          <a:latin typeface="Roboto"/>
                          <a:ea typeface="Roboto"/>
                          <a:cs typeface="Roboto"/>
                          <a:sym typeface="Roboto"/>
                        </a:rPr>
                        <a:t> compromises to the system</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Sensitive username/password info stored in other accounts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Multiple usernames and password/password hash combinations can be found in other user accounts</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An attacker can easily leverage this into access to many user accounts, allowing them to potentially escalate </a:t>
                      </a:r>
                      <a:r>
                        <a:rPr lang="en" sz="900">
                          <a:latin typeface="Roboto"/>
                          <a:ea typeface="Roboto"/>
                          <a:cs typeface="Roboto"/>
                          <a:sym typeface="Roboto"/>
                        </a:rPr>
                        <a:t>privileges</a:t>
                      </a:r>
                      <a:r>
                        <a:rPr lang="en" sz="900">
                          <a:latin typeface="Roboto"/>
                          <a:ea typeface="Roboto"/>
                          <a:cs typeface="Roboto"/>
                          <a:sym typeface="Roboto"/>
                        </a:rPr>
                        <a:t>, or locate other import information </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a:t>
            </a:r>
            <a:endParaRPr/>
          </a:p>
        </p:txBody>
      </p:sp>
      <p:sp>
        <p:nvSpPr>
          <p:cNvPr id="1098" name="Google Shape;1098;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99" name="Google Shape;1099;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00" name="Google Shape;1100;p62"/>
          <p:cNvGraphicFramePr/>
          <p:nvPr/>
        </p:nvGraphicFramePr>
        <p:xfrm>
          <a:off x="467150" y="1201900"/>
          <a:ext cx="3000000" cy="3000000"/>
        </p:xfrm>
        <a:graphic>
          <a:graphicData uri="http://schemas.openxmlformats.org/drawingml/2006/table">
            <a:tbl>
              <a:tblPr>
                <a:noFill/>
                <a:tableStyleId>{CDCFADE5-D037-4FC6-AB7F-774A8DBC68F1}</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70550">
                <a:tc>
                  <a:txBody>
                    <a:bodyPr/>
                    <a:lstStyle/>
                    <a:p>
                      <a:pPr indent="0" lvl="0" marL="0" rtl="0" algn="l">
                        <a:spcBef>
                          <a:spcPts val="0"/>
                        </a:spcBef>
                        <a:spcAft>
                          <a:spcPts val="0"/>
                        </a:spcAft>
                        <a:buNone/>
                      </a:pPr>
                      <a:r>
                        <a:rPr lang="en" sz="1200">
                          <a:latin typeface="Roboto"/>
                          <a:ea typeface="Roboto"/>
                          <a:cs typeface="Roboto"/>
                          <a:sym typeface="Roboto"/>
                        </a:rPr>
                        <a:t>Webdav</a:t>
                      </a:r>
                      <a:endParaRPr sz="1200">
                        <a:latin typeface="Roboto"/>
                        <a:ea typeface="Roboto"/>
                        <a:cs typeface="Roboto"/>
                        <a:sym typeface="Roboto"/>
                      </a:endParaRPr>
                    </a:p>
                    <a:p>
                      <a:pPr indent="0" lvl="0" marL="0" rtl="0" algn="l">
                        <a:lnSpc>
                          <a:spcPct val="150000"/>
                        </a:lnSpc>
                        <a:spcBef>
                          <a:spcPts val="900"/>
                        </a:spcBef>
                        <a:spcAft>
                          <a:spcPts val="0"/>
                        </a:spcAft>
                        <a:buClr>
                          <a:schemeClr val="dk1"/>
                        </a:buClr>
                        <a:buSzPts val="1100"/>
                        <a:buFont typeface="Arial"/>
                        <a:buNone/>
                      </a:pPr>
                      <a:r>
                        <a:rPr b="1" lang="en" sz="1200">
                          <a:solidFill>
                            <a:srgbClr val="333333"/>
                          </a:solidFill>
                          <a:highlight>
                            <a:srgbClr val="FFFFFF"/>
                          </a:highlight>
                        </a:rPr>
                        <a:t>CVE-2018-15137</a:t>
                      </a:r>
                      <a:endParaRPr b="1" sz="1200">
                        <a:solidFill>
                          <a:srgbClr val="333333"/>
                        </a:solidFill>
                        <a:highlight>
                          <a:srgbClr val="FFFFFF"/>
                        </a:highlight>
                      </a:endParaRPr>
                    </a:p>
                    <a:p>
                      <a:pPr indent="0" lvl="0" marL="0" rtl="0" algn="l">
                        <a:spcBef>
                          <a:spcPts val="20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Webdav is vulnerable if unsecured and can allow for a shell to be created by an attacker.</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Attackers can use webdav to access and change things on a webserver if not properly set up</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Easily accessed </a:t>
                      </a:r>
                      <a:r>
                        <a:rPr lang="en" sz="1200">
                          <a:latin typeface="Roboto"/>
                          <a:ea typeface="Roboto"/>
                          <a:cs typeface="Roboto"/>
                          <a:sym typeface="Roboto"/>
                        </a:rPr>
                        <a:t>directory</a:t>
                      </a:r>
                      <a:r>
                        <a:rPr lang="en" sz="1200">
                          <a:latin typeface="Roboto"/>
                          <a:ea typeface="Roboto"/>
                          <a:cs typeface="Roboto"/>
                          <a:sym typeface="Roboto"/>
                        </a:rPr>
                        <a:t> information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Information on the ‘secret’ directory is easily accessible, as well as the ip address to access files that should not be </a:t>
                      </a:r>
                      <a:r>
                        <a:rPr lang="en" sz="900">
                          <a:latin typeface="Roboto"/>
                          <a:ea typeface="Roboto"/>
                          <a:cs typeface="Roboto"/>
                          <a:sym typeface="Roboto"/>
                        </a:rPr>
                        <a:t>publicly</a:t>
                      </a:r>
                      <a:r>
                        <a:rPr lang="en" sz="900">
                          <a:latin typeface="Roboto"/>
                          <a:ea typeface="Roboto"/>
                          <a:cs typeface="Roboto"/>
                          <a:sym typeface="Roboto"/>
                        </a:rPr>
                        <a:t> accessible</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An attacker can access information that is not supposed to be public facing, allowing potential compromise of data, or other </a:t>
                      </a:r>
                      <a:r>
                        <a:rPr lang="en" sz="900">
                          <a:latin typeface="Roboto"/>
                          <a:ea typeface="Roboto"/>
                          <a:cs typeface="Roboto"/>
                          <a:sym typeface="Roboto"/>
                        </a:rPr>
                        <a:t>usernames and passwords if they are listed on these systems</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